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89" r:id="rId3"/>
    <p:sldId id="294" r:id="rId4"/>
    <p:sldId id="296" r:id="rId5"/>
    <p:sldId id="299" r:id="rId6"/>
    <p:sldId id="298" r:id="rId7"/>
    <p:sldId id="268" r:id="rId8"/>
    <p:sldId id="288" r:id="rId9"/>
    <p:sldId id="282" r:id="rId10"/>
    <p:sldId id="283" r:id="rId11"/>
    <p:sldId id="300" r:id="rId12"/>
    <p:sldId id="297" r:id="rId13"/>
    <p:sldId id="302" r:id="rId14"/>
    <p:sldId id="295" r:id="rId15"/>
    <p:sldId id="30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68" autoAdjust="0"/>
  </p:normalViewPr>
  <p:slideViewPr>
    <p:cSldViewPr snapToGrid="0">
      <p:cViewPr varScale="1">
        <p:scale>
          <a:sx n="100" d="100"/>
          <a:sy n="100" d="100"/>
        </p:scale>
        <p:origin x="2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MAUI? MAUI is not only a Hawaii island or Disney hero, but also is the .NET Multi-platform App UI, a framework for building native device applications for mobile, tablet, and desktop.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8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/>
              <a:t>Розказати Що стало причиною для переходу одразу по </a:t>
            </a:r>
            <a:r>
              <a:rPr lang="uk-UA" dirty="0" err="1"/>
              <a:t>солюшену</a:t>
            </a:r>
            <a:r>
              <a:rPr lang="uk-UA" dirty="0"/>
              <a:t>, одночасно показуючи переваги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9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Syncfusion</a:t>
            </a:r>
            <a:r>
              <a:rPr lang="en-US">
                <a:cs typeface="Calibri"/>
              </a:rPr>
              <a:t> provides great controls, like charts, so you can visualize any data in beautiful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90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And one of my favorite not only because I am a one of core maintainer of the product, but because .NET MAUI Community Toolkit has a tons of Converters, behaviors, controls. It's a must have package in each .NET MAUI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15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hyperlink" Target="https://learn.microsoft.com/en-gb/dotnet/communitytoolkit/maui/views/mediaelement" TargetMode="External"/><Relationship Id="rId18" Type="http://schemas.openxmlformats.org/officeDocument/2006/relationships/hyperlink" Target="https://learn.microsoft.com/en-gb/dotnet/communitytoolkit/maui/behaviors/characters-validation-behavior" TargetMode="External"/><Relationship Id="rId26" Type="http://schemas.openxmlformats.org/officeDocument/2006/relationships/hyperlink" Target="https://learn.microsoft.com/en-gb/dotnet/communitytoolkit/maui/behaviors/progressbar-animation-behavior" TargetMode="External"/><Relationship Id="rId39" Type="http://schemas.openxmlformats.org/officeDocument/2006/relationships/hyperlink" Target="https://learn.microsoft.com/en-gb/dotnet/communitytoolkit/maui/layouts/statecontainer" TargetMode="External"/><Relationship Id="rId21" Type="http://schemas.openxmlformats.org/officeDocument/2006/relationships/hyperlink" Target="https://learn.microsoft.com/en-gb/dotnet/communitytoolkit/maui/behaviors/icon-tint-color-behavior" TargetMode="External"/><Relationship Id="rId34" Type="http://schemas.openxmlformats.org/officeDocument/2006/relationships/hyperlink" Target="https://learn.microsoft.com/en-gb/dotnet/communitytoolkit/maui/extensions/color-animation-extensions" TargetMode="External"/><Relationship Id="rId7" Type="http://schemas.openxmlformats.org/officeDocument/2006/relationships/hyperlink" Target="https://learn.microsoft.com/en-gb/dotnet/communitytoolkit/maui/essentials/file-saver" TargetMode="External"/><Relationship Id="rId12" Type="http://schemas.openxmlformats.org/officeDocument/2006/relationships/hyperlink" Target="https://learn.microsoft.com/en-gb/dotnet/communitytoolkit/maui/views/lazyview" TargetMode="External"/><Relationship Id="rId17" Type="http://schemas.openxmlformats.org/officeDocument/2006/relationships/hyperlink" Target="https://learn.microsoft.com/en-gb/dotnet/communitytoolkit/maui/behaviors/animation-behavior" TargetMode="External"/><Relationship Id="rId25" Type="http://schemas.openxmlformats.org/officeDocument/2006/relationships/hyperlink" Target="https://learn.microsoft.com/en-gb/dotnet/communitytoolkit/maui/behaviors/numeric-validation-behavior" TargetMode="External"/><Relationship Id="rId33" Type="http://schemas.openxmlformats.org/officeDocument/2006/relationships/hyperlink" Target="https://learn.microsoft.com/en-gb/dotnet/communitytoolkit/maui/imagesources/gravatarimagesource" TargetMode="External"/><Relationship Id="rId38" Type="http://schemas.openxmlformats.org/officeDocument/2006/relationships/hyperlink" Target="https://learn.microsoft.com/en-gb/dotnet/communitytoolkit/maui/layouts/docklayout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hyperlink" Target="https://learn.microsoft.com/en-gb/dotnet/communitytoolkit/maui/behaviors/event-to-command-behavior" TargetMode="External"/><Relationship Id="rId29" Type="http://schemas.openxmlformats.org/officeDocument/2006/relationships/hyperlink" Target="https://learn.microsoft.com/en-gb/dotnet/communitytoolkit/maui/behaviors/statusbar-behavi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gb/dotnet/communitytoolkit/maui/essentials/folder-picker" TargetMode="External"/><Relationship Id="rId11" Type="http://schemas.openxmlformats.org/officeDocument/2006/relationships/hyperlink" Target="https://learn.microsoft.com/en-gb/dotnet/communitytoolkit/maui/views/expander" TargetMode="External"/><Relationship Id="rId24" Type="http://schemas.openxmlformats.org/officeDocument/2006/relationships/hyperlink" Target="https://learn.microsoft.com/en-gb/dotnet/communitytoolkit/maui/behaviors/multi-validation-behavior" TargetMode="External"/><Relationship Id="rId32" Type="http://schemas.openxmlformats.org/officeDocument/2006/relationships/hyperlink" Target="https://learn.microsoft.com/en-gb/dotnet/communitytoolkit/maui/behaviors/user-stopped-typing-behavior" TargetMode="External"/><Relationship Id="rId37" Type="http://schemas.openxmlformats.org/officeDocument/2006/relationships/hyperlink" Target="https://learn.microsoft.com/en-gb/dotnet/communitytoolkit/maui/extensions/servicecollection-extensions" TargetMode="External"/><Relationship Id="rId40" Type="http://schemas.openxmlformats.org/officeDocument/2006/relationships/hyperlink" Target="https://learn.microsoft.com/en-gb/dotnet/communitytoolkit/maui/layouts/uniformitemslayout" TargetMode="External"/><Relationship Id="rId5" Type="http://schemas.openxmlformats.org/officeDocument/2006/relationships/hyperlink" Target="https://learn.microsoft.com/en-gb/dotnet/communitytoolkit/maui/animations/fade-animation" TargetMode="External"/><Relationship Id="rId15" Type="http://schemas.openxmlformats.org/officeDocument/2006/relationships/hyperlink" Target="https://learn.microsoft.com/en-gb/dotnet/communitytoolkit/maui/views/semantic-order-view" TargetMode="External"/><Relationship Id="rId23" Type="http://schemas.openxmlformats.org/officeDocument/2006/relationships/hyperlink" Target="https://learn.microsoft.com/en-gb/dotnet/communitytoolkit/maui/behaviors/maximum-length-reached-behavior" TargetMode="External"/><Relationship Id="rId28" Type="http://schemas.openxmlformats.org/officeDocument/2006/relationships/hyperlink" Target="https://learn.microsoft.com/en-gb/dotnet/communitytoolkit/maui/behaviors/set-focus-when-entry-completed-behavior" TargetMode="External"/><Relationship Id="rId36" Type="http://schemas.openxmlformats.org/officeDocument/2006/relationships/hyperlink" Target="https://learn.microsoft.com/en-gb/dotnet/communitytoolkit/maui/extensions/keyboard-extensions" TargetMode="External"/><Relationship Id="rId10" Type="http://schemas.openxmlformats.org/officeDocument/2006/relationships/hyperlink" Target="https://learn.microsoft.com/en-gb/dotnet/communitytoolkit/maui/views/drawingview" TargetMode="External"/><Relationship Id="rId19" Type="http://schemas.openxmlformats.org/officeDocument/2006/relationships/hyperlink" Target="https://learn.microsoft.com/en-gb/dotnet/communitytoolkit/maui/behaviors/email-validation-behavior" TargetMode="External"/><Relationship Id="rId31" Type="http://schemas.openxmlformats.org/officeDocument/2006/relationships/hyperlink" Target="https://learn.microsoft.com/en-gb/dotnet/communitytoolkit/maui/behaviors/uri-validation-behavior" TargetMode="External"/><Relationship Id="rId4" Type="http://schemas.openxmlformats.org/officeDocument/2006/relationships/hyperlink" Target="https://learn.microsoft.com/en-gb/dotnet/communitytoolkit/maui/alerts/toast" TargetMode="External"/><Relationship Id="rId9" Type="http://schemas.openxmlformats.org/officeDocument/2006/relationships/hyperlink" Target="https://learn.microsoft.com/en-gb/dotnet/communitytoolkit/maui/views/avatarview" TargetMode="External"/><Relationship Id="rId14" Type="http://schemas.openxmlformats.org/officeDocument/2006/relationships/hyperlink" Target="https://learn.microsoft.com/en-gb/dotnet/communitytoolkit/maui/views/popup" TargetMode="External"/><Relationship Id="rId22" Type="http://schemas.openxmlformats.org/officeDocument/2006/relationships/hyperlink" Target="https://learn.microsoft.com/en-gb/dotnet/communitytoolkit/maui/behaviors/masked-behavior" TargetMode="External"/><Relationship Id="rId27" Type="http://schemas.openxmlformats.org/officeDocument/2006/relationships/hyperlink" Target="https://learn.microsoft.com/en-gb/dotnet/communitytoolkit/maui/behaviors/required-string-validation-behavior" TargetMode="External"/><Relationship Id="rId30" Type="http://schemas.openxmlformats.org/officeDocument/2006/relationships/hyperlink" Target="https://learn.microsoft.com/en-gb/dotnet/communitytoolkit/maui/behaviors/text-validation-behavior" TargetMode="External"/><Relationship Id="rId35" Type="http://schemas.openxmlformats.org/officeDocument/2006/relationships/hyperlink" Target="https://learn.microsoft.com/en-gb/dotnet/communitytoolkit/maui/extensions/color-conversion-extensions" TargetMode="External"/><Relationship Id="rId8" Type="http://schemas.openxmlformats.org/officeDocument/2006/relationships/hyperlink" Target="https://learn.microsoft.com/en-gb/dotnet/communitytoolkit/maui/essentials/speech-to-text" TargetMode="External"/><Relationship Id="rId3" Type="http://schemas.openxmlformats.org/officeDocument/2006/relationships/hyperlink" Target="https://learn.microsoft.com/en-gb/dotnet/communitytoolkit/maui/alerts/snackba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c/GeraldVersluis" TargetMode="External"/><Relationship Id="rId3" Type="http://schemas.openxmlformats.org/officeDocument/2006/relationships/hyperlink" Target="https://learn.microsoft.com/en-us/dotnet/maui/" TargetMode="External"/><Relationship Id="rId7" Type="http://schemas.openxmlformats.org/officeDocument/2006/relationships/hyperlink" Target="https://github.com/VladislavAntonyuk/MauiSamples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ommunityToolkit/Maui" TargetMode="External"/><Relationship Id="rId5" Type="http://schemas.openxmlformats.org/officeDocument/2006/relationships/hyperlink" Target="https://vladislavantonyuk.azurewebsites.net/articles/The-first-project-with-.NET-MAUI" TargetMode="External"/><Relationship Id="rId4" Type="http://schemas.openxmlformats.org/officeDocument/2006/relationships/hyperlink" Target="https://github.com/dotnet/maui" TargetMode="External"/><Relationship Id="rId9" Type="http://schemas.openxmlformats.org/officeDocument/2006/relationships/hyperlink" Target="https://youtube.com/c/JamesMontemagn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4805996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lt"/>
              </a:rPr>
              <a:t>.NET Conf 2024 - </a:t>
            </a:r>
            <a:r>
              <a:rPr lang="uk-UA" sz="3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lt"/>
              </a:rPr>
              <a:t>Ukraine</a:t>
            </a:r>
            <a:endParaRPr lang="en-US" sz="3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j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4812631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uk-UA" sz="2000" dirty="0">
                <a:solidFill>
                  <a:schemeClr val="bg1"/>
                </a:solidFill>
                <a:cs typeface="Calibri"/>
              </a:rPr>
              <a:t>Vladislav Antonyuk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uk-UA" sz="2000" dirty="0" err="1">
                <a:solidFill>
                  <a:schemeClr val="bg1"/>
                </a:solidFill>
                <a:cs typeface="Calibri"/>
              </a:rPr>
              <a:t>Rostyslav</a:t>
            </a:r>
            <a:r>
              <a:rPr lang="uk-UA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uk-UA" sz="2000" dirty="0" err="1">
                <a:solidFill>
                  <a:schemeClr val="bg1"/>
                </a:solidFill>
                <a:cs typeface="Calibri"/>
              </a:rPr>
              <a:t>Skrypnik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8" descr="A purple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75161C49-AE89-F85B-E22A-2C4447449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65" y="202622"/>
            <a:ext cx="3591799" cy="305968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14" name="Picture 2" descr="Logo&#10;&#10;Description automatically generated">
            <a:extLst>
              <a:ext uri="{FF2B5EF4-FFF2-40B4-BE49-F238E27FC236}">
                <a16:creationId xmlns:a16="http://schemas.microsoft.com/office/drawing/2014/main" id="{FC9E6C26-CF48-486C-91E1-DA9D77371D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26" r="-1" b="-1"/>
          <a:stretch/>
        </p:blipFill>
        <p:spPr>
          <a:xfrm>
            <a:off x="9854345" y="827330"/>
            <a:ext cx="1915959" cy="1869478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8" name="Picture 4" descr="Microsoft Azure | Information Technology Services">
            <a:extLst>
              <a:ext uri="{FF2B5EF4-FFF2-40B4-BE49-F238E27FC236}">
                <a16:creationId xmlns:a16="http://schemas.microsoft.com/office/drawing/2014/main" id="{FE92D7F4-2D99-46A8-A22B-B3D4B5974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598" y="2838234"/>
            <a:ext cx="886238" cy="8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836A-6B8C-44B8-BE6E-0FDBD154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.NET MAUI Community Toolkit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5CAB-B399-468B-80AD-A69A29957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868"/>
            <a:ext cx="3193026" cy="53431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latin typeface="+mj-lt"/>
              </a:rPr>
              <a:t>Alerts</a:t>
            </a:r>
          </a:p>
          <a:p>
            <a:pPr marL="742950" lvl="1" indent="-285750"/>
            <a:r>
              <a:rPr lang="en-US" sz="1400" b="0" i="0" u="none" strike="noStrike" err="1"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Snackbar</a:t>
            </a:r>
            <a:endParaRPr lang="en-US" sz="1400" b="0" i="0">
              <a:effectLst/>
              <a:latin typeface="+mj-lt"/>
            </a:endParaRPr>
          </a:p>
          <a:p>
            <a:pPr marL="742950" lvl="1" indent="-285750"/>
            <a:r>
              <a:rPr lang="en-US" sz="1400" b="0" i="0" u="none" strike="noStrike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Toast</a:t>
            </a:r>
            <a:endParaRPr lang="en-US" sz="1400" b="0" i="0"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sz="1800" b="0" i="0">
                <a:effectLst/>
                <a:latin typeface="+mj-lt"/>
              </a:rPr>
              <a:t>Animations</a:t>
            </a:r>
          </a:p>
          <a:p>
            <a:pPr lvl="1"/>
            <a:r>
              <a:rPr lang="en-US" sz="1400" b="0" i="0" u="none" strike="noStrike" err="1"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FadeAnimation</a:t>
            </a:r>
            <a:endParaRPr lang="en-US" sz="1400" b="0" i="0">
              <a:effectLst/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+mj-lt"/>
              </a:rPr>
              <a:t>Essentials</a:t>
            </a:r>
          </a:p>
          <a:p>
            <a:pPr lvl="1"/>
            <a:r>
              <a:rPr lang="en-US" sz="1400" err="1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AppTheme</a:t>
            </a:r>
            <a:r>
              <a:rPr lang="en-US" sz="140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Resources</a:t>
            </a:r>
          </a:p>
          <a:p>
            <a:pPr lvl="1"/>
            <a:r>
              <a:rPr lang="en-US" sz="140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Badge</a:t>
            </a:r>
          </a:p>
          <a:p>
            <a:pPr lvl="1"/>
            <a:r>
              <a:rPr lang="en-US" sz="1400" err="1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FolderPicker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FileSaver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SpeechToText</a:t>
            </a: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800">
                <a:latin typeface="+mj-lt"/>
              </a:rPr>
              <a:t>Views</a:t>
            </a:r>
          </a:p>
          <a:p>
            <a:pPr lvl="1"/>
            <a:r>
              <a:rPr lang="en-US" sz="1400" err="1"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AvatarView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DrawingView</a:t>
            </a:r>
            <a:endParaRPr lang="en-US" sz="1400">
              <a:latin typeface="+mj-lt"/>
            </a:endParaRPr>
          </a:p>
          <a:p>
            <a:pPr lvl="1"/>
            <a:r>
              <a:rPr lang="en-US" sz="1400"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Expander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LazyView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MediaElement</a:t>
            </a:r>
            <a:endParaRPr lang="en-US" sz="1400">
              <a:latin typeface="+mj-lt"/>
            </a:endParaRPr>
          </a:p>
          <a:p>
            <a:pPr lvl="1"/>
            <a:r>
              <a:rPr lang="en-US" sz="1400">
                <a:latin typeface="+mj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SemanticOrderView</a:t>
            </a:r>
            <a:endParaRPr lang="en-US" sz="1400"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05DEAC-9150-4BF6-AC41-2E107BF4C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25" y="0"/>
            <a:ext cx="2314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0AAA30C-EF41-4D36-82AC-6D7161D4DB0C}"/>
              </a:ext>
            </a:extLst>
          </p:cNvPr>
          <p:cNvSpPr txBox="1">
            <a:spLocks/>
          </p:cNvSpPr>
          <p:nvPr/>
        </p:nvSpPr>
        <p:spPr>
          <a:xfrm>
            <a:off x="4036141" y="1514868"/>
            <a:ext cx="3554361" cy="534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+mj-lt"/>
              </a:rPr>
              <a:t>Converters</a:t>
            </a:r>
          </a:p>
          <a:p>
            <a:pPr marL="0" indent="0" algn="l">
              <a:buNone/>
            </a:pPr>
            <a:r>
              <a:rPr lang="en-US" sz="1800" b="0" i="0">
                <a:effectLst/>
                <a:latin typeface="+mj-lt"/>
              </a:rPr>
              <a:t>Behaviors</a:t>
            </a:r>
          </a:p>
          <a:p>
            <a:pPr lvl="1"/>
            <a:r>
              <a:rPr lang="en-US" sz="1400" err="1">
                <a:latin typeface="+mj-l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CharactersValidationBehavior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EventToCommandBehavior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IconTintColorBehavior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MaskedBehavior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MaxLengthReachedBehavior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NumericValidationBehavior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ProgressBarAnimationBehavior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RequiredStringValidationBehavior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SetFocusOnEntryCompletedBehavior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StatusBarBehavior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UriValidationBehavior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UserStoppedTypingBehavior</a:t>
            </a:r>
            <a:endParaRPr lang="en-US" sz="1400">
              <a:latin typeface="+mj-lt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6479D06-5877-41B7-B0FA-FA4012C77C60}"/>
              </a:ext>
            </a:extLst>
          </p:cNvPr>
          <p:cNvSpPr txBox="1">
            <a:spLocks/>
          </p:cNvSpPr>
          <p:nvPr/>
        </p:nvSpPr>
        <p:spPr>
          <a:xfrm>
            <a:off x="7590502" y="1514868"/>
            <a:ext cx="3193026" cy="5343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err="1">
                <a:latin typeface="+mj-lt"/>
              </a:rPr>
              <a:t>ImageSources</a:t>
            </a:r>
            <a:endParaRPr lang="en-US" sz="18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GravatarImageSource</a:t>
            </a: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800">
                <a:latin typeface="+mj-lt"/>
              </a:rPr>
              <a:t>Extensions</a:t>
            </a:r>
          </a:p>
          <a:p>
            <a:pPr lvl="1"/>
            <a:r>
              <a:rPr lang="en-US" sz="1400" err="1">
                <a:latin typeface="+mj-lt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ColorAnimationExtensions</a:t>
            </a:r>
            <a:endParaRPr lang="en-US" sz="1400">
              <a:latin typeface="+mj-lt"/>
            </a:endParaRPr>
          </a:p>
          <a:p>
            <a:pPr lvl="1"/>
            <a:r>
              <a:rPr lang="en-US" sz="1400">
                <a:latin typeface="+mj-lt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ColorConversionExtensions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KeyboardExtensions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SemanticOrderView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ServiceCollectionExtensions</a:t>
            </a:r>
            <a:endParaRPr lang="en-US" sz="1400">
              <a:latin typeface="+mj-lt"/>
            </a:endParaRPr>
          </a:p>
          <a:p>
            <a:pPr marL="0" indent="0" algn="l">
              <a:buNone/>
            </a:pPr>
            <a:r>
              <a:rPr lang="en-US" sz="1800">
                <a:latin typeface="+mj-lt"/>
              </a:rPr>
              <a:t>Layouts</a:t>
            </a:r>
          </a:p>
          <a:p>
            <a:pPr lvl="1"/>
            <a:r>
              <a:rPr lang="en-US" sz="1400" err="1">
                <a:latin typeface="+mj-lt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DockLayout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StateContainer</a:t>
            </a:r>
            <a:endParaRPr lang="en-US" sz="1400">
              <a:latin typeface="+mj-lt"/>
            </a:endParaRPr>
          </a:p>
          <a:p>
            <a:pPr lvl="1"/>
            <a:r>
              <a:rPr lang="en-US" sz="1400" err="1">
                <a:latin typeface="+mj-lt"/>
                <a:hlinkClick r:id="rId4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UniformItemsLayout</a:t>
            </a: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800">
                <a:latin typeface="+mj-lt"/>
              </a:rPr>
              <a:t>C# Markup</a:t>
            </a:r>
          </a:p>
          <a:p>
            <a:pPr marL="457200" lvl="1" indent="0">
              <a:buNone/>
            </a:pPr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703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 err="1">
                <a:effectLst/>
                <a:latin typeface="Roboto" panose="02000000000000000000" pitchFamily="2" charset="0"/>
              </a:rPr>
              <a:t>Штучний</a:t>
            </a:r>
            <a:r>
              <a:rPr lang="ru-RU" b="1" i="0" dirty="0">
                <a:effectLst/>
                <a:latin typeface="Roboto" panose="02000000000000000000" pitchFamily="2" charset="0"/>
              </a:rPr>
              <a:t> </a:t>
            </a:r>
            <a:r>
              <a:rPr lang="ru-RU" b="1" i="0" dirty="0" err="1">
                <a:effectLst/>
                <a:latin typeface="Roboto" panose="02000000000000000000" pitchFamily="2" charset="0"/>
              </a:rPr>
              <a:t>інтелект</a:t>
            </a:r>
            <a:r>
              <a:rPr lang="ru-RU" b="1" i="0" dirty="0">
                <a:effectLst/>
                <a:latin typeface="Roboto" panose="02000000000000000000" pitchFamily="2" charset="0"/>
              </a:rPr>
              <a:t> за </a:t>
            </a:r>
            <a:r>
              <a:rPr lang="ru-RU" b="1" i="0" dirty="0" err="1">
                <a:effectLst/>
                <a:latin typeface="Roboto" panose="02000000000000000000" pitchFamily="2" charset="0"/>
              </a:rPr>
              <a:t>допомогою</a:t>
            </a:r>
            <a:r>
              <a:rPr lang="ru-RU" b="1" i="0" dirty="0">
                <a:effectLst/>
                <a:latin typeface="Roboto" panose="02000000000000000000" pitchFamily="2" charset="0"/>
              </a:rPr>
              <a:t> ML.NET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72C81-19CA-4CB8-A537-7A8C7256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240111"/>
            <a:ext cx="9324975" cy="486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3762347"/>
            <a:ext cx="5486399" cy="30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i="0" dirty="0">
                <a:effectLst/>
                <a:latin typeface="Roboto" panose="02000000000000000000" pitchFamily="2" charset="0"/>
              </a:rPr>
              <a:t>Інтеграція </a:t>
            </a:r>
            <a:r>
              <a:rPr lang="en-US" b="1" i="0" dirty="0">
                <a:effectLst/>
                <a:latin typeface="Roboto" panose="02000000000000000000" pitchFamily="2" charset="0"/>
              </a:rPr>
              <a:t>EF Core </a:t>
            </a:r>
            <a:r>
              <a:rPr lang="uk-UA" b="1" i="0" dirty="0">
                <a:effectLst/>
                <a:latin typeface="Roboto" panose="02000000000000000000" pitchFamily="2" charset="0"/>
              </a:rPr>
              <a:t>з </a:t>
            </a:r>
            <a:r>
              <a:rPr lang="en-US" b="1" i="0" dirty="0" err="1">
                <a:effectLst/>
                <a:latin typeface="Roboto" panose="02000000000000000000" pitchFamily="2" charset="0"/>
              </a:rPr>
              <a:t>NetTopology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B14D8-0D68-49DF-AE07-1C5949D10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effectLst/>
                <a:latin typeface="Roboto" panose="02000000000000000000" pitchFamily="2" charset="0"/>
              </a:rPr>
              <a:t>GraphQL</a:t>
            </a:r>
            <a:r>
              <a:rPr lang="en-US" b="1" i="0" dirty="0">
                <a:effectLst/>
                <a:latin typeface="Roboto" panose="02000000000000000000" pitchFamily="2" charset="0"/>
              </a:rPr>
              <a:t> </a:t>
            </a:r>
            <a:r>
              <a:rPr lang="uk-UA" b="1" i="0" dirty="0">
                <a:effectLst/>
                <a:latin typeface="Roboto" panose="02000000000000000000" pitchFamily="2" charset="0"/>
              </a:rPr>
              <a:t>в .</a:t>
            </a:r>
            <a:r>
              <a:rPr lang="en-US" b="1" i="0" dirty="0">
                <a:effectLst/>
                <a:latin typeface="Roboto" panose="02000000000000000000" pitchFamily="2" charset="0"/>
              </a:rPr>
              <a:t>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AFA3-881C-401A-83F9-0B749E5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5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SAGA </a:t>
            </a:r>
            <a:r>
              <a:rPr lang="uk-UA" b="1" i="0" dirty="0">
                <a:effectLst/>
                <a:latin typeface="Roboto" panose="02000000000000000000" pitchFamily="2" charset="0"/>
              </a:rPr>
              <a:t>та механізми </a:t>
            </a:r>
            <a:r>
              <a:rPr lang="en-US" b="1" i="0" dirty="0">
                <a:effectLst/>
                <a:latin typeface="Roboto" panose="02000000000000000000" pitchFamily="2" charset="0"/>
              </a:rPr>
              <a:t>Inbox/Outbox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9418-1259-4423-9839-225A96814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i="0" dirty="0">
                <a:effectLst/>
                <a:latin typeface="Roboto" panose="02000000000000000000" pitchFamily="2" charset="0"/>
              </a:rPr>
              <a:t>Процес </a:t>
            </a:r>
            <a:r>
              <a:rPr lang="uk-UA" b="1" i="0" dirty="0" err="1">
                <a:effectLst/>
                <a:latin typeface="Roboto" panose="02000000000000000000" pitchFamily="2" charset="0"/>
              </a:rPr>
              <a:t>деплою</a:t>
            </a:r>
            <a:r>
              <a:rPr lang="uk-UA" b="1" i="0" dirty="0">
                <a:effectLst/>
                <a:latin typeface="Roboto" panose="02000000000000000000" pitchFamily="2" charset="0"/>
              </a:rPr>
              <a:t> в </a:t>
            </a:r>
            <a:r>
              <a:rPr lang="uk-UA" b="1" i="0" dirty="0" err="1">
                <a:effectLst/>
                <a:latin typeface="Roboto" panose="02000000000000000000" pitchFamily="2" charset="0"/>
              </a:rPr>
              <a:t>маркетплейси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  <a:hlinkClick r:id="rId2"/>
              </a:rPr>
              <a:t>World Explorer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  <a:hlinkClick r:id="rId3"/>
              </a:rPr>
              <a:t>.NET MAUI docs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  <a:hlinkClick r:id="rId4"/>
              </a:rPr>
              <a:t>.NET MAUI repo</a:t>
            </a:r>
            <a:endParaRPr lang="en-US" sz="2000">
              <a:cs typeface="Calibri"/>
            </a:endParaRPr>
          </a:p>
          <a:p>
            <a:r>
              <a:rPr lang="en-US" sz="2000">
                <a:hlinkClick r:id="rId5"/>
              </a:rPr>
              <a:t>The first project with .NET MAUI</a:t>
            </a:r>
            <a:endParaRPr lang="en-US" sz="2000">
              <a:cs typeface="Calibri"/>
            </a:endParaRPr>
          </a:p>
          <a:p>
            <a:r>
              <a:rPr lang="en-US" sz="2000">
                <a:hlinkClick r:id="rId6"/>
              </a:rPr>
              <a:t>CommunityToolkit.Maui</a:t>
            </a:r>
            <a:endParaRPr lang="en-US" sz="2000"/>
          </a:p>
          <a:p>
            <a:r>
              <a:rPr lang="en-US" sz="2000">
                <a:hlinkClick r:id="rId7"/>
              </a:rPr>
              <a:t>MauiSamples</a:t>
            </a:r>
            <a:endParaRPr lang="en-US" sz="2000"/>
          </a:p>
          <a:p>
            <a:r>
              <a:rPr lang="en-US" sz="2000">
                <a:hlinkClick r:id="rId8"/>
              </a:rPr>
              <a:t>Gerald Versluis YouTube</a:t>
            </a:r>
            <a:endParaRPr lang="en-US" sz="2000"/>
          </a:p>
          <a:p>
            <a:r>
              <a:rPr lang="en-US" sz="2000">
                <a:hlinkClick r:id="rId9"/>
              </a:rPr>
              <a:t>James Montemagno YouTube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461"/>
            <a:ext cx="10515600" cy="1325563"/>
          </a:xfrm>
        </p:spPr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World Explorer -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/>
          <a:lstStyle/>
          <a:p>
            <a:r>
              <a:rPr lang="en-US" i="0">
                <a:effectLst/>
                <a:latin typeface="+mj-lt"/>
              </a:rPr>
              <a:t>AI-Powered Exploration</a:t>
            </a:r>
          </a:p>
          <a:p>
            <a:r>
              <a:rPr lang="en-US" i="0">
                <a:effectLst/>
                <a:latin typeface="+mj-lt"/>
              </a:rPr>
              <a:t>Comprehensive Place Descriptions</a:t>
            </a:r>
          </a:p>
          <a:p>
            <a:r>
              <a:rPr lang="en-US" i="0">
                <a:effectLst/>
                <a:latin typeface="+mj-lt"/>
              </a:rPr>
              <a:t>Nearby Recommendations</a:t>
            </a:r>
          </a:p>
          <a:p>
            <a:r>
              <a:rPr lang="en-US" i="0">
                <a:effectLst/>
                <a:latin typeface="+mj-lt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i="0" dirty="0">
                <a:effectLst/>
                <a:latin typeface="Roboto" panose="02000000000000000000" pitchFamily="2" charset="0"/>
              </a:rPr>
              <a:t>Архітектура проєкту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  <a:p>
            <a:r>
              <a:rPr lang="en-US" dirty="0"/>
              <a:t>Modular Monolith</a:t>
            </a:r>
          </a:p>
          <a:p>
            <a:r>
              <a:rPr lang="en-US" dirty="0"/>
              <a:t>Clean Architecture</a:t>
            </a:r>
          </a:p>
          <a:p>
            <a:r>
              <a:rPr lang="en-US" dirty="0"/>
              <a:t>Vertical Slice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9842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i="0" dirty="0">
                <a:effectLst/>
                <a:latin typeface="Roboto" panose="02000000000000000000" pitchFamily="2" charset="0"/>
              </a:rPr>
              <a:t>Огляд новинок .</a:t>
            </a:r>
            <a:r>
              <a:rPr lang="en-US" b="1" i="0" dirty="0">
                <a:effectLst/>
                <a:latin typeface="Roboto" panose="02000000000000000000" pitchFamily="2" charset="0"/>
              </a:rPr>
              <a:t>NET 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95315"/>
            <a:ext cx="7743825" cy="3704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274" y="4629392"/>
            <a:ext cx="3895725" cy="21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i="0" dirty="0">
                <a:effectLst/>
                <a:latin typeface="Roboto" panose="02000000000000000000" pitchFamily="2" charset="0"/>
              </a:rPr>
              <a:t>Представлення .</a:t>
            </a:r>
            <a:r>
              <a:rPr lang="en-US" b="1" i="0" dirty="0">
                <a:effectLst/>
                <a:latin typeface="Roboto" panose="02000000000000000000" pitchFamily="2" charset="0"/>
              </a:rPr>
              <a:t>NET ASPIRE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28757-5334-4E0E-A28E-29E973495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2229179"/>
            <a:ext cx="8515350" cy="422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32384"/>
            <a:ext cx="6705600" cy="25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i="0" dirty="0">
                <a:effectLst/>
                <a:latin typeface="Roboto" panose="02000000000000000000" pitchFamily="2" charset="0"/>
              </a:rPr>
              <a:t>Кросплатформні фреймворки для </a:t>
            </a:r>
            <a:r>
              <a:rPr lang="en-US" b="1" i="0" dirty="0">
                <a:effectLst/>
                <a:latin typeface="Roboto" panose="02000000000000000000" pitchFamily="2" charset="0"/>
              </a:rPr>
              <a:t>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 MAUI</a:t>
            </a:r>
          </a:p>
          <a:p>
            <a:r>
              <a:rPr lang="en-US" dirty="0" err="1"/>
              <a:t>UNO.Platform</a:t>
            </a:r>
            <a:endParaRPr lang="en-US" dirty="0"/>
          </a:p>
          <a:p>
            <a:r>
              <a:rPr lang="en-US" dirty="0" err="1"/>
              <a:t>AvaloniaUI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4" y="3009724"/>
            <a:ext cx="7210425" cy="27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grass, outdoor, sky, tree&#10;&#10;Description automatically generated">
            <a:extLst>
              <a:ext uri="{FF2B5EF4-FFF2-40B4-BE49-F238E27FC236}">
                <a16:creationId xmlns:a16="http://schemas.microsoft.com/office/drawing/2014/main" id="{B28380E7-9D37-F905-1941-55D3F642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8" y="-2460"/>
            <a:ext cx="12193338" cy="6871399"/>
          </a:xfrm>
          <a:prstGeom prst="rect">
            <a:avLst/>
          </a:prstGeom>
        </p:spPr>
      </p:pic>
      <p:pic>
        <p:nvPicPr>
          <p:cNvPr id="4098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9C01E60-7E16-4046-8A11-DADD7CB0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649242" y="1585939"/>
            <a:ext cx="3884319" cy="388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2AADDDD-D6DE-2F3B-A260-724BA6431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95" y="1879614"/>
            <a:ext cx="4400884" cy="49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2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CB82-622B-41EB-BD72-953F2511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455AE-46C0-4450-9DC5-21D551700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594" y="1825625"/>
            <a:ext cx="611320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">
                <a:latin typeface="+mj-lt"/>
              </a:rPr>
              <a:t>A single project for different platforms</a:t>
            </a:r>
            <a:endParaRPr lang="uk-UA">
              <a:latin typeface="+mj-lt"/>
            </a:endParaRPr>
          </a:p>
          <a:p>
            <a:r>
              <a:rPr lang="en">
                <a:latin typeface="+mj-lt"/>
              </a:rPr>
              <a:t>A single place to manage all resources</a:t>
            </a:r>
            <a:endParaRPr lang="uk-UA">
              <a:latin typeface="+mj-lt"/>
            </a:endParaRPr>
          </a:p>
          <a:p>
            <a:r>
              <a:rPr lang="en">
                <a:latin typeface="+mj-lt"/>
              </a:rPr>
              <a:t>Full support for Hot Reload</a:t>
            </a:r>
            <a:endParaRPr lang="uk-UA">
              <a:latin typeface="+mj-lt"/>
            </a:endParaRPr>
          </a:p>
          <a:p>
            <a:r>
              <a:rPr lang="en">
                <a:latin typeface="+mj-lt"/>
              </a:rPr>
              <a:t>Productivity</a:t>
            </a:r>
            <a:endParaRPr lang="uk-UA">
              <a:latin typeface="+mj-lt"/>
            </a:endParaRPr>
          </a:p>
        </p:txBody>
      </p:sp>
      <p:pic>
        <p:nvPicPr>
          <p:cNvPr id="3074" name="Picture 2" descr="What .NET MAUI Means for Xamarin Developers | ArcTouch">
            <a:extLst>
              <a:ext uri="{FF2B5EF4-FFF2-40B4-BE49-F238E27FC236}">
                <a16:creationId xmlns:a16="http://schemas.microsoft.com/office/drawing/2014/main" id="{2A3C927E-AB68-4806-93E2-9717F39CF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356"/>
            <a:ext cx="5688508" cy="319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91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836A-6B8C-44B8-BE6E-0FDBD154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err="1"/>
              <a:t>Syncfusion</a:t>
            </a:r>
            <a:r>
              <a:rPr lang="en-US" sz="5400" b="1"/>
              <a:t> Controls</a:t>
            </a:r>
            <a:r>
              <a:rPr lang="en-US" sz="5400" b="1" kern="1200">
                <a:latin typeface="+mj-lt"/>
                <a:ea typeface="+mj-ea"/>
                <a:cs typeface="+mj-cs"/>
              </a:rPr>
              <a:t> for .NET MAUI</a:t>
            </a:r>
          </a:p>
        </p:txBody>
      </p:sp>
      <p:pic>
        <p:nvPicPr>
          <p:cNvPr id="6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0F3F989-5A65-DE94-8CB2-B1614F3CC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9475" y="1825625"/>
            <a:ext cx="8973050" cy="4351338"/>
          </a:xfrm>
        </p:spPr>
      </p:pic>
    </p:spTree>
    <p:extLst>
      <p:ext uri="{BB962C8B-B14F-4D97-AF65-F5344CB8AC3E}">
        <p14:creationId xmlns:p14="http://schemas.microsoft.com/office/powerpoint/2010/main" val="3427219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429</Words>
  <Application>Microsoft Office PowerPoint</Application>
  <PresentationFormat>Widescreen</PresentationFormat>
  <Paragraphs>103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Segoe UI</vt:lpstr>
      <vt:lpstr>Office Theme</vt:lpstr>
      <vt:lpstr>.NET Conf 2024 - Ukraine</vt:lpstr>
      <vt:lpstr>World Explorer - uncovering the World with Every Step!</vt:lpstr>
      <vt:lpstr>Архітектура проєкту</vt:lpstr>
      <vt:lpstr>Огляд новинок .NET 9</vt:lpstr>
      <vt:lpstr>Представлення .NET ASPIRE</vt:lpstr>
      <vt:lpstr>Кросплатформні фреймворки для UI</vt:lpstr>
      <vt:lpstr>PowerPoint Presentation</vt:lpstr>
      <vt:lpstr>.NET MAUI</vt:lpstr>
      <vt:lpstr>Syncfusion Controls for .NET MAUI</vt:lpstr>
      <vt:lpstr>.NET MAUI Community Toolkit</vt:lpstr>
      <vt:lpstr>Штучний інтелект за допомогою ML.NET</vt:lpstr>
      <vt:lpstr>Інтеграція EF Core з NetTopology</vt:lpstr>
      <vt:lpstr>GraphQL в .NET</vt:lpstr>
      <vt:lpstr>SAGA та механізми Inbox/Outbox</vt:lpstr>
      <vt:lpstr>Процес деплою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13</cp:revision>
  <dcterms:created xsi:type="dcterms:W3CDTF">2021-12-17T19:45:15Z</dcterms:created>
  <dcterms:modified xsi:type="dcterms:W3CDTF">2024-11-15T21:13:12Z</dcterms:modified>
</cp:coreProperties>
</file>